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0" r:id="rId2"/>
    <p:sldId id="260" r:id="rId3"/>
    <p:sldId id="258" r:id="rId4"/>
    <p:sldId id="266" r:id="rId5"/>
    <p:sldId id="267" r:id="rId6"/>
    <p:sldId id="268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77" d="100"/>
          <a:sy n="77" d="100"/>
        </p:scale>
        <p:origin x="-3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F%D0%B8%D0%BD%D0%BD%D0%BE%D0%B9_%D0%BC%D0%BE%D0%B7%D0%B3#.D0.A1.D0.B5.D1.80.D0.BE.D0.B5_.D0.B2.D0.B5.D1.89.D0.B5.D1.81.D1.82.D0.B2.D0.BE" TargetMode="External"/><Relationship Id="rId3" Type="http://schemas.openxmlformats.org/officeDocument/2006/relationships/hyperlink" Target="https://ru.wikipedia.org/wiki/%D0%98%D0%BD%D1%84%D0%B5%D0%BA%D1%86%D0%B8%D1%8F" TargetMode="External"/><Relationship Id="rId7" Type="http://schemas.openxmlformats.org/officeDocument/2006/relationships/hyperlink" Target="https://ru.wikipedia.org/wiki/%D0%AD%D0%BD%D1%86%D0%B5%D1%84%D0%B0%D0%BB%D0%B8%D1%82" TargetMode="External"/><Relationship Id="rId2" Type="http://schemas.openxmlformats.org/officeDocument/2006/relationships/hyperlink" Target="https://ru.wikipedia.org/wiki/%D0%92%D0%B8%D1%80%D1%83%D1%8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3%D0%BE%D0%BB%D0%BE%D0%B2%D0%BD%D0%BE%D0%B9_%D0%BC%D0%BE%D0%B7%D0%B3#.D0.A2.D0.BA.D0.B0.D0.BD.D0.B8" TargetMode="External"/><Relationship Id="rId5" Type="http://schemas.openxmlformats.org/officeDocument/2006/relationships/hyperlink" Target="https://ru.wikipedia.org/wiki/%D0%98%D0%BD%D1%82%D0%BE%D0%BA%D1%81%D0%B8%D0%BA%D0%B0%D1%86%D0%B8%D1%8F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ru.wikipedia.org/wiki/%D0%9B%D0%B8%D1%85%D0%BE%D1%80%D0%B0%D0%B4%D0%BA%D0%B0" TargetMode="External"/><Relationship Id="rId9" Type="http://schemas.openxmlformats.org/officeDocument/2006/relationships/hyperlink" Target="https://ru.wikipedia.org/wiki/%D0%9C%D0%B5%D0%BD%D0%B8%D0%BD%D0%B3%D0%B8%D1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по запросу клещевой энцефалит в картинк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8" name="Picture 4" descr="http://freeppt4u.com/u/storage/ppt_26085/5c60-1424112517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515" y="63795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6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356" y="387178"/>
            <a:ext cx="9875520" cy="1356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КЛЕЩЕВОЙ ЭНЦЕФАЛИТ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5735" y="1606378"/>
            <a:ext cx="4788243" cy="4744995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Клещевой энцефалит</a:t>
            </a:r>
            <a:r>
              <a:rPr lang="ru-RU" dirty="0">
                <a:solidFill>
                  <a:schemeClr val="tx1"/>
                </a:solidFill>
              </a:rPr>
              <a:t> (весенне-летний клещевой </a:t>
            </a:r>
            <a:r>
              <a:rPr lang="ru-RU" dirty="0" err="1">
                <a:solidFill>
                  <a:schemeClr val="tx1"/>
                </a:solidFill>
              </a:rPr>
              <a:t>менингоэнцефалит</a:t>
            </a:r>
            <a:r>
              <a:rPr lang="ru-RU" dirty="0">
                <a:solidFill>
                  <a:schemeClr val="tx1"/>
                </a:solidFill>
              </a:rPr>
              <a:t>) — природно-очаговая </a:t>
            </a:r>
            <a:r>
              <a:rPr lang="ru-RU" dirty="0">
                <a:solidFill>
                  <a:schemeClr val="tx1"/>
                </a:solidFill>
                <a:hlinkClick r:id="rId2" tooltip="Вирус"/>
              </a:rPr>
              <a:t>вирусная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  <a:hlinkClick r:id="rId3" tooltip="Инфекция"/>
              </a:rPr>
              <a:t>инфекция</a:t>
            </a:r>
            <a:r>
              <a:rPr lang="ru-RU" dirty="0">
                <a:solidFill>
                  <a:schemeClr val="tx1"/>
                </a:solidFill>
              </a:rPr>
              <a:t>, характеризующаяся </a:t>
            </a:r>
            <a:r>
              <a:rPr lang="ru-RU" dirty="0">
                <a:solidFill>
                  <a:schemeClr val="tx1"/>
                </a:solidFill>
                <a:hlinkClick r:id="rId4" tooltip="Лихорадка"/>
              </a:rPr>
              <a:t>лихорадкой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  <a:hlinkClick r:id="rId5" tooltip="Интоксикация"/>
              </a:rPr>
              <a:t>интоксикацией</a:t>
            </a:r>
            <a:r>
              <a:rPr lang="ru-RU" dirty="0">
                <a:solidFill>
                  <a:schemeClr val="tx1"/>
                </a:solidFill>
              </a:rPr>
              <a:t> и поражением </a:t>
            </a:r>
            <a:r>
              <a:rPr lang="ru-RU" dirty="0">
                <a:solidFill>
                  <a:schemeClr val="tx1"/>
                </a:solidFill>
                <a:hlinkClick r:id="rId6" tooltip="Головной мозг"/>
              </a:rPr>
              <a:t>серого вещества головного мозга</a:t>
            </a:r>
            <a:r>
              <a:rPr lang="ru-RU" dirty="0">
                <a:solidFill>
                  <a:schemeClr val="tx1"/>
                </a:solidFill>
              </a:rPr>
              <a:t> (</a:t>
            </a:r>
            <a:r>
              <a:rPr lang="ru-RU" dirty="0">
                <a:solidFill>
                  <a:schemeClr val="tx1"/>
                </a:solidFill>
                <a:hlinkClick r:id="rId7" tooltip="Энцефалит"/>
              </a:rPr>
              <a:t>энцефалит</a:t>
            </a:r>
            <a:r>
              <a:rPr lang="ru-RU" dirty="0">
                <a:solidFill>
                  <a:schemeClr val="tx1"/>
                </a:solidFill>
              </a:rPr>
              <a:t>) и/или оболочек головного и </a:t>
            </a:r>
            <a:r>
              <a:rPr lang="ru-RU" dirty="0">
                <a:solidFill>
                  <a:schemeClr val="tx1"/>
                </a:solidFill>
                <a:hlinkClick r:id="rId8" tooltip="Спинной мозг"/>
              </a:rPr>
              <a:t>спинного мозга</a:t>
            </a:r>
            <a:r>
              <a:rPr lang="ru-RU" dirty="0">
                <a:solidFill>
                  <a:schemeClr val="tx1"/>
                </a:solidFill>
              </a:rPr>
              <a:t> (</a:t>
            </a:r>
            <a:r>
              <a:rPr lang="ru-RU" dirty="0">
                <a:solidFill>
                  <a:schemeClr val="tx1"/>
                </a:solidFill>
                <a:hlinkClick r:id="rId9" tooltip="Менингит"/>
              </a:rPr>
              <a:t>менингит</a:t>
            </a:r>
            <a:r>
              <a:rPr lang="ru-RU" dirty="0">
                <a:solidFill>
                  <a:schemeClr val="tx1"/>
                </a:solidFill>
              </a:rPr>
              <a:t> и </a:t>
            </a:r>
            <a:r>
              <a:rPr lang="ru-RU" dirty="0" err="1">
                <a:solidFill>
                  <a:schemeClr val="tx1"/>
                </a:solidFill>
              </a:rPr>
              <a:t>менингоэнцефалит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Заболевание может привести к стойким неврологическим и психиатрическим осложнениям и даже к смерти больного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Разносчиками </a:t>
            </a:r>
            <a:r>
              <a:rPr lang="ru-RU" dirty="0">
                <a:solidFill>
                  <a:schemeClr val="tx1"/>
                </a:solidFill>
              </a:rPr>
              <a:t>инфекции являются иксодовые клещи, вирус передается при укусе больного клеща. Инфекция также поражает и животных - грызунов, домашний скот, </a:t>
            </a:r>
            <a:r>
              <a:rPr lang="ru-RU" dirty="0" smtClean="0">
                <a:solidFill>
                  <a:schemeClr val="tx1"/>
                </a:solidFill>
              </a:rPr>
              <a:t>некоторых </a:t>
            </a:r>
            <a:r>
              <a:rPr lang="ru-RU" dirty="0">
                <a:solidFill>
                  <a:schemeClr val="tx1"/>
                </a:solidFill>
              </a:rPr>
              <a:t>птиц.</a:t>
            </a:r>
          </a:p>
        </p:txBody>
      </p:sp>
      <p:pic>
        <p:nvPicPr>
          <p:cNvPr id="5126" name="Picture 6" descr="http://mirbiologii.ru/wp-content/uploads/2011/03/1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569" y="1631092"/>
            <a:ext cx="6656173" cy="499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0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Картинки по запросу клещевой энцефалит в картинка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http://freeppt4u.com/u/storage/ppt_26085/5c60-1424112517-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48" y="220972"/>
            <a:ext cx="9694732" cy="635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573" y="337751"/>
            <a:ext cx="9875520" cy="1356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ЗАЩИТА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labroland.com/uploads/posts/2013-05/1368734726_labroland.com_230247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62" y="1264442"/>
            <a:ext cx="5735779" cy="532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http://freeppt4u.com/u/storage/ppt_26085/5c60-1424112517-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742" y="1346888"/>
            <a:ext cx="5790642" cy="518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13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87179"/>
            <a:ext cx="9875520" cy="1356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Специфическая профилактика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Хотите гарантий?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Делайте прививки!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Так </a:t>
            </a:r>
            <a:r>
              <a:rPr lang="ru-RU" dirty="0">
                <a:solidFill>
                  <a:schemeClr val="tx1"/>
                </a:solidFill>
              </a:rPr>
              <a:t>называемая вакцинопрофилактика защитит вас и привьет устойчивый иммунитет к укусам энцефалитного клеща на долгое время. </a:t>
            </a:r>
          </a:p>
        </p:txBody>
      </p:sp>
      <p:pic>
        <p:nvPicPr>
          <p:cNvPr id="15366" name="Picture 6" descr="http://i.doctorpiter.ru/photos/2012/10/473NR6BgqkE5uopwStZ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2057400"/>
            <a:ext cx="4754563" cy="287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06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573" y="362465"/>
            <a:ext cx="9875520" cy="1356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ДЕЛАТЬ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46" name="Picture 6" descr="http://orenburg.ru/upload/medialibrary/146/%D0%BF%D0%B0%D0%BC%D1%8F%D1%82%D0%BA%D0%B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48" y="1143000"/>
            <a:ext cx="4098410" cy="53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11.nnm.me/1/f/5/8/9/122ad56c82c36d86afda918008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767" y="1431385"/>
            <a:ext cx="6817223" cy="515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9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286" y="411892"/>
            <a:ext cx="9875520" cy="1356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ЗАЩИТИ СЕБЯ И СВОИХ БЛИЗКИХ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www.ural56.ru/photos/2014/june2014/kleshi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11572"/>
            <a:ext cx="4630479" cy="386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Картинки по запросу клещевой энцефалит в картинках"/>
          <p:cNvSpPr>
            <a:spLocks noGrp="1" noChangeAspect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ВАШЕ ЗДОРОВЬЕ </a:t>
            </a:r>
          </a:p>
          <a:p>
            <a:pPr marL="45720" indent="0" algn="ctr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В ВАШИХ РУКАХ !!!!!!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4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100</TotalTime>
  <Words>27</Words>
  <Application>Microsoft Office PowerPoint</Application>
  <PresentationFormat>Произвольный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Базис</vt:lpstr>
      <vt:lpstr>Презентация PowerPoint</vt:lpstr>
      <vt:lpstr>КЛЕЩЕВОЙ ЭНЦЕФАЛИТ</vt:lpstr>
      <vt:lpstr>Презентация PowerPoint</vt:lpstr>
      <vt:lpstr>ЗАЩИТА</vt:lpstr>
      <vt:lpstr>Специфическая профилактика</vt:lpstr>
      <vt:lpstr>ЧТО ДЕЛАТЬ</vt:lpstr>
      <vt:lpstr>ЗАЩИТИ СЕБЯ И СВОИХ БЛИЗКИХ</vt:lpstr>
    </vt:vector>
  </TitlesOfParts>
  <Company>GRES5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Березинская С. В.</dc:creator>
  <cp:lastModifiedBy>Анастасия</cp:lastModifiedBy>
  <cp:revision>13</cp:revision>
  <dcterms:created xsi:type="dcterms:W3CDTF">2016-02-17T11:24:30Z</dcterms:created>
  <dcterms:modified xsi:type="dcterms:W3CDTF">2017-04-04T22:55:06Z</dcterms:modified>
</cp:coreProperties>
</file>